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2" r:id="rId2"/>
    <p:sldId id="429" r:id="rId3"/>
    <p:sldId id="267" r:id="rId4"/>
    <p:sldId id="430" r:id="rId5"/>
    <p:sldId id="431" r:id="rId6"/>
    <p:sldId id="439" r:id="rId7"/>
    <p:sldId id="440" r:id="rId8"/>
    <p:sldId id="434" r:id="rId9"/>
    <p:sldId id="435" r:id="rId10"/>
    <p:sldId id="433" r:id="rId11"/>
    <p:sldId id="436" r:id="rId12"/>
    <p:sldId id="437" r:id="rId13"/>
    <p:sldId id="438" r:id="rId14"/>
    <p:sldId id="441" r:id="rId15"/>
    <p:sldId id="425" r:id="rId16"/>
  </p:sldIdLst>
  <p:sldSz cx="21315363" cy="13322300"/>
  <p:notesSz cx="6858000" cy="9144000"/>
  <p:defaultTextStyle>
    <a:defPPr>
      <a:defRPr lang="en-US"/>
    </a:defPPr>
    <a:lvl1pPr marL="0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89609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79219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68828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58438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48047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37656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27266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16875" algn="l" defTabSz="989609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pos="67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92785" autoAdjust="0"/>
  </p:normalViewPr>
  <p:slideViewPr>
    <p:cSldViewPr snapToGrid="0" snapToObjects="1">
      <p:cViewPr varScale="1">
        <p:scale>
          <a:sx n="47" d="100"/>
          <a:sy n="47" d="100"/>
        </p:scale>
        <p:origin x="710" y="29"/>
      </p:cViewPr>
      <p:guideLst>
        <p:guide orient="horz" pos="4196"/>
        <p:guide pos="67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8395C-2948-4218-B0B0-B625ACA23E0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3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C82C6-EAE9-4A6E-BE75-ADB6B1336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2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52" y="4138549"/>
            <a:ext cx="18118059" cy="28556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7305" y="7549303"/>
            <a:ext cx="14920754" cy="34045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89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7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68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95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948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937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927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91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3638" y="533511"/>
            <a:ext cx="4795957" cy="113671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768" y="533511"/>
            <a:ext cx="14032614" cy="113671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00" y="311468"/>
            <a:ext cx="19183827" cy="2220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4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767" y="8560812"/>
            <a:ext cx="18118059" cy="2645957"/>
          </a:xfrm>
        </p:spPr>
        <p:txBody>
          <a:bodyPr anchor="t"/>
          <a:lstStyle>
            <a:lvl1pPr algn="l">
              <a:defRPr sz="8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3767" y="5646560"/>
            <a:ext cx="18118059" cy="2914252"/>
          </a:xfrm>
        </p:spPr>
        <p:txBody>
          <a:bodyPr anchor="b"/>
          <a:lstStyle>
            <a:lvl1pPr marL="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1pPr>
            <a:lvl2pPr marL="989609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2pPr>
            <a:lvl3pPr marL="1979219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3pPr>
            <a:lvl4pPr marL="2968828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958438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948047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937656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927266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791687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768" y="3108538"/>
            <a:ext cx="9414285" cy="8792102"/>
          </a:xfrm>
        </p:spPr>
        <p:txBody>
          <a:bodyPr/>
          <a:lstStyle>
            <a:lvl1pPr>
              <a:defRPr sz="6100"/>
            </a:lvl1pPr>
            <a:lvl2pPr>
              <a:defRPr sz="5200"/>
            </a:lvl2pPr>
            <a:lvl3pPr>
              <a:defRPr sz="43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5310" y="3108538"/>
            <a:ext cx="9414285" cy="8792102"/>
          </a:xfrm>
        </p:spPr>
        <p:txBody>
          <a:bodyPr/>
          <a:lstStyle>
            <a:lvl1pPr>
              <a:defRPr sz="6100"/>
            </a:lvl1pPr>
            <a:lvl2pPr>
              <a:defRPr sz="5200"/>
            </a:lvl2pPr>
            <a:lvl3pPr>
              <a:defRPr sz="43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768" y="2982099"/>
            <a:ext cx="9417987" cy="1242797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9609" indent="0">
              <a:buNone/>
              <a:defRPr sz="4300" b="1"/>
            </a:lvl2pPr>
            <a:lvl3pPr marL="1979219" indent="0">
              <a:buNone/>
              <a:defRPr sz="3900" b="1"/>
            </a:lvl3pPr>
            <a:lvl4pPr marL="2968828" indent="0">
              <a:buNone/>
              <a:defRPr sz="3500" b="1"/>
            </a:lvl4pPr>
            <a:lvl5pPr marL="3958438" indent="0">
              <a:buNone/>
              <a:defRPr sz="3500" b="1"/>
            </a:lvl5pPr>
            <a:lvl6pPr marL="4948047" indent="0">
              <a:buNone/>
              <a:defRPr sz="3500" b="1"/>
            </a:lvl6pPr>
            <a:lvl7pPr marL="5937656" indent="0">
              <a:buNone/>
              <a:defRPr sz="3500" b="1"/>
            </a:lvl7pPr>
            <a:lvl8pPr marL="6927266" indent="0">
              <a:buNone/>
              <a:defRPr sz="3500" b="1"/>
            </a:lvl8pPr>
            <a:lvl9pPr marL="7916875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768" y="4224896"/>
            <a:ext cx="9417987" cy="7675743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910" y="2982099"/>
            <a:ext cx="9421686" cy="1242797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9609" indent="0">
              <a:buNone/>
              <a:defRPr sz="4300" b="1"/>
            </a:lvl2pPr>
            <a:lvl3pPr marL="1979219" indent="0">
              <a:buNone/>
              <a:defRPr sz="3900" b="1"/>
            </a:lvl3pPr>
            <a:lvl4pPr marL="2968828" indent="0">
              <a:buNone/>
              <a:defRPr sz="3500" b="1"/>
            </a:lvl4pPr>
            <a:lvl5pPr marL="3958438" indent="0">
              <a:buNone/>
              <a:defRPr sz="3500" b="1"/>
            </a:lvl5pPr>
            <a:lvl6pPr marL="4948047" indent="0">
              <a:buNone/>
              <a:defRPr sz="3500" b="1"/>
            </a:lvl6pPr>
            <a:lvl7pPr marL="5937656" indent="0">
              <a:buNone/>
              <a:defRPr sz="3500" b="1"/>
            </a:lvl7pPr>
            <a:lvl8pPr marL="6927266" indent="0">
              <a:buNone/>
              <a:defRPr sz="3500" b="1"/>
            </a:lvl8pPr>
            <a:lvl9pPr marL="7916875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910" y="4224896"/>
            <a:ext cx="9421686" cy="7675743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5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1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769" y="530425"/>
            <a:ext cx="7012608" cy="2257390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15" y="530426"/>
            <a:ext cx="11915880" cy="11370214"/>
          </a:xfrm>
        </p:spPr>
        <p:txBody>
          <a:bodyPr/>
          <a:lstStyle>
            <a:lvl1pPr>
              <a:defRPr sz="6900"/>
            </a:lvl1pPr>
            <a:lvl2pPr>
              <a:defRPr sz="6100"/>
            </a:lvl2pPr>
            <a:lvl3pPr>
              <a:defRPr sz="52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769" y="2787816"/>
            <a:ext cx="7012608" cy="9112824"/>
          </a:xfrm>
        </p:spPr>
        <p:txBody>
          <a:bodyPr/>
          <a:lstStyle>
            <a:lvl1pPr marL="0" indent="0">
              <a:buNone/>
              <a:defRPr sz="3000"/>
            </a:lvl1pPr>
            <a:lvl2pPr marL="989609" indent="0">
              <a:buNone/>
              <a:defRPr sz="2600"/>
            </a:lvl2pPr>
            <a:lvl3pPr marL="1979219" indent="0">
              <a:buNone/>
              <a:defRPr sz="2200"/>
            </a:lvl3pPr>
            <a:lvl4pPr marL="2968828" indent="0">
              <a:buNone/>
              <a:defRPr sz="1900"/>
            </a:lvl4pPr>
            <a:lvl5pPr marL="3958438" indent="0">
              <a:buNone/>
              <a:defRPr sz="1900"/>
            </a:lvl5pPr>
            <a:lvl6pPr marL="4948047" indent="0">
              <a:buNone/>
              <a:defRPr sz="1900"/>
            </a:lvl6pPr>
            <a:lvl7pPr marL="5937656" indent="0">
              <a:buNone/>
              <a:defRPr sz="1900"/>
            </a:lvl7pPr>
            <a:lvl8pPr marL="6927266" indent="0">
              <a:buNone/>
              <a:defRPr sz="1900"/>
            </a:lvl8pPr>
            <a:lvl9pPr marL="7916875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9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960" y="9325610"/>
            <a:ext cx="12789218" cy="1100941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77960" y="1190372"/>
            <a:ext cx="12789218" cy="7993380"/>
          </a:xfrm>
        </p:spPr>
        <p:txBody>
          <a:bodyPr/>
          <a:lstStyle>
            <a:lvl1pPr marL="0" indent="0">
              <a:buNone/>
              <a:defRPr sz="6900"/>
            </a:lvl1pPr>
            <a:lvl2pPr marL="989609" indent="0">
              <a:buNone/>
              <a:defRPr sz="6100"/>
            </a:lvl2pPr>
            <a:lvl3pPr marL="1979219" indent="0">
              <a:buNone/>
              <a:defRPr sz="5200"/>
            </a:lvl3pPr>
            <a:lvl4pPr marL="2968828" indent="0">
              <a:buNone/>
              <a:defRPr sz="4300"/>
            </a:lvl4pPr>
            <a:lvl5pPr marL="3958438" indent="0">
              <a:buNone/>
              <a:defRPr sz="4300"/>
            </a:lvl5pPr>
            <a:lvl6pPr marL="4948047" indent="0">
              <a:buNone/>
              <a:defRPr sz="4300"/>
            </a:lvl6pPr>
            <a:lvl7pPr marL="5937656" indent="0">
              <a:buNone/>
              <a:defRPr sz="4300"/>
            </a:lvl7pPr>
            <a:lvl8pPr marL="6927266" indent="0">
              <a:buNone/>
              <a:defRPr sz="4300"/>
            </a:lvl8pPr>
            <a:lvl9pPr marL="7916875" indent="0">
              <a:buNone/>
              <a:defRPr sz="4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960" y="10426551"/>
            <a:ext cx="12789218" cy="1563519"/>
          </a:xfrm>
        </p:spPr>
        <p:txBody>
          <a:bodyPr/>
          <a:lstStyle>
            <a:lvl1pPr marL="0" indent="0">
              <a:buNone/>
              <a:defRPr sz="3000"/>
            </a:lvl1pPr>
            <a:lvl2pPr marL="989609" indent="0">
              <a:buNone/>
              <a:defRPr sz="2600"/>
            </a:lvl2pPr>
            <a:lvl3pPr marL="1979219" indent="0">
              <a:buNone/>
              <a:defRPr sz="2200"/>
            </a:lvl3pPr>
            <a:lvl4pPr marL="2968828" indent="0">
              <a:buNone/>
              <a:defRPr sz="1900"/>
            </a:lvl4pPr>
            <a:lvl5pPr marL="3958438" indent="0">
              <a:buNone/>
              <a:defRPr sz="1900"/>
            </a:lvl5pPr>
            <a:lvl6pPr marL="4948047" indent="0">
              <a:buNone/>
              <a:defRPr sz="1900"/>
            </a:lvl6pPr>
            <a:lvl7pPr marL="5937656" indent="0">
              <a:buNone/>
              <a:defRPr sz="1900"/>
            </a:lvl7pPr>
            <a:lvl8pPr marL="6927266" indent="0">
              <a:buNone/>
              <a:defRPr sz="1900"/>
            </a:lvl8pPr>
            <a:lvl9pPr marL="7916875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15913"/>
            <a:ext cx="21315363" cy="1767658"/>
          </a:xfrm>
          <a:prstGeom prst="rect">
            <a:avLst/>
          </a:prstGeom>
        </p:spPr>
        <p:txBody>
          <a:bodyPr vert="horz" lIns="197922" tIns="98961" rIns="197922" bIns="9896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768" y="3108538"/>
            <a:ext cx="19183827" cy="8792102"/>
          </a:xfrm>
          <a:prstGeom prst="rect">
            <a:avLst/>
          </a:prstGeom>
        </p:spPr>
        <p:txBody>
          <a:bodyPr vert="horz" lIns="197922" tIns="98961" rIns="197922" bIns="9896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768" y="12347799"/>
            <a:ext cx="497358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976B-D4AB-1E4C-B38E-D0AADA5FCB3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82749" y="12347799"/>
            <a:ext cx="674986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76010" y="12347799"/>
            <a:ext cx="497358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ai Nam [PPT] Template 10.png">
            <a:extLst>
              <a:ext uri="{FF2B5EF4-FFF2-40B4-BE49-F238E27FC236}">
                <a16:creationId xmlns:a16="http://schemas.microsoft.com/office/drawing/2014/main" id="{D3E61C71-BCF7-D001-8FA8-E11B15E2FE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5" y="354639"/>
            <a:ext cx="1796203" cy="1628932"/>
          </a:xfrm>
          <a:prstGeom prst="rect">
            <a:avLst/>
          </a:prstGeom>
        </p:spPr>
      </p:pic>
      <p:pic>
        <p:nvPicPr>
          <p:cNvPr id="8" name="Picture 7" descr="Dai Nam [PPT] Template 05.png">
            <a:extLst>
              <a:ext uri="{FF2B5EF4-FFF2-40B4-BE49-F238E27FC236}">
                <a16:creationId xmlns:a16="http://schemas.microsoft.com/office/drawing/2014/main" id="{5AF84EEB-6D0D-C645-194A-C1DBE9D430F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4189"/>
            <a:ext cx="21315363" cy="1010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8D644-42E3-6F2C-CD8F-BC5A5AA47DDE}"/>
              </a:ext>
            </a:extLst>
          </p:cNvPr>
          <p:cNvSpPr txBox="1"/>
          <p:nvPr userDrawn="1"/>
        </p:nvSpPr>
        <p:spPr>
          <a:xfrm>
            <a:off x="15789623" y="12558057"/>
            <a:ext cx="3946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80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8488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89609" rtl="0" eaLnBrk="1" latinLnBrk="0" hangingPunct="1">
        <a:spcBef>
          <a:spcPct val="0"/>
        </a:spcBef>
        <a:buNone/>
        <a:defRPr sz="9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2207" indent="-742207" algn="l" defTabSz="989609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608115" indent="-618506" algn="l" defTabSz="989609" rtl="0" eaLnBrk="1" latinLnBrk="0" hangingPunct="1">
        <a:spcBef>
          <a:spcPct val="20000"/>
        </a:spcBef>
        <a:buFont typeface="Arial"/>
        <a:buChar char="–"/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2474024" indent="-494805" algn="l" defTabSz="989609" rtl="0" eaLnBrk="1" latinLnBrk="0" hangingPunct="1">
        <a:spcBef>
          <a:spcPct val="20000"/>
        </a:spcBef>
        <a:buFont typeface="Arial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463633" indent="-494805" algn="l" defTabSz="989609" rtl="0" eaLnBrk="1" latinLnBrk="0" hangingPunct="1">
        <a:spcBef>
          <a:spcPct val="20000"/>
        </a:spcBef>
        <a:buFont typeface="Arial"/>
        <a:buChar char="–"/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453242" indent="-494805" algn="l" defTabSz="989609" rtl="0" eaLnBrk="1" latinLnBrk="0" hangingPunct="1">
        <a:spcBef>
          <a:spcPct val="20000"/>
        </a:spcBef>
        <a:buFont typeface="Arial"/>
        <a:buChar char="»"/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852" indent="-494805" algn="l" defTabSz="989609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32461" indent="-494805" algn="l" defTabSz="989609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422071" indent="-494805" algn="l" defTabSz="989609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411680" indent="-494805" algn="l" defTabSz="989609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89609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979219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968828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58438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48047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937656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927266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916875" algn="l" defTabSz="98960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i Nam [PPT] Template 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9979"/>
            <a:ext cx="21310809" cy="13322300"/>
          </a:xfrm>
          <a:prstGeom prst="rect">
            <a:avLst/>
          </a:prstGeom>
        </p:spPr>
      </p:pic>
      <p:pic>
        <p:nvPicPr>
          <p:cNvPr id="3" name="Picture 2" descr="Dai Nam [PPT] Template 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343"/>
            <a:ext cx="21315363" cy="1010957"/>
          </a:xfrm>
          <a:prstGeom prst="rect">
            <a:avLst/>
          </a:prstGeom>
        </p:spPr>
      </p:pic>
      <p:pic>
        <p:nvPicPr>
          <p:cNvPr id="4" name="Picture 3" descr="Dai Nam [PPT] Template 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1235" cy="13322300"/>
          </a:xfrm>
          <a:prstGeom prst="rect">
            <a:avLst/>
          </a:prstGeom>
        </p:spPr>
      </p:pic>
      <p:pic>
        <p:nvPicPr>
          <p:cNvPr id="6" name="Picture 5" descr="Dai Nam [PPT] Template 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6108192" cy="12234672"/>
          </a:xfrm>
          <a:prstGeom prst="rect">
            <a:avLst/>
          </a:prstGeom>
        </p:spPr>
      </p:pic>
      <p:pic>
        <p:nvPicPr>
          <p:cNvPr id="7" name="Picture 6" descr="Dai Nam [PPT] Template 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941" y="799711"/>
            <a:ext cx="3422715" cy="3106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7394" y="3957900"/>
            <a:ext cx="1446580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</a:rPr>
              <a:t>Đếm Số Lượng Người Trong Phòng Học Bằng Camera</a:t>
            </a:r>
          </a:p>
          <a:p>
            <a:pPr algn="ctr"/>
            <a:endParaRPr lang="vi-VN" sz="6000" dirty="0">
              <a:solidFill>
                <a:schemeClr val="bg1"/>
              </a:solidFill>
            </a:endParaRPr>
          </a:p>
          <a:p>
            <a:r>
              <a:rPr lang="vi-VN" sz="5000" b="1" dirty="0">
                <a:solidFill>
                  <a:schemeClr val="bg1"/>
                </a:solidFill>
              </a:rPr>
              <a:t>Người hướng dẫn: Th.S Lê Trung Hiếu</a:t>
            </a:r>
          </a:p>
          <a:p>
            <a:r>
              <a:rPr lang="vi-VN" sz="5000" b="1" dirty="0">
                <a:solidFill>
                  <a:schemeClr val="bg1"/>
                </a:solidFill>
              </a:rPr>
              <a:t>						Th.S Nguyễn Văn Nhân</a:t>
            </a:r>
          </a:p>
          <a:p>
            <a:r>
              <a:rPr lang="vi-VN" sz="4400" b="1" i="1" dirty="0">
                <a:solidFill>
                  <a:schemeClr val="bg1"/>
                </a:solidFill>
              </a:rPr>
              <a:t>Tên thành viên nhóm:</a:t>
            </a:r>
          </a:p>
          <a:p>
            <a:pPr algn="r"/>
            <a:r>
              <a:rPr lang="vi-VN" sz="5000" i="1" dirty="0">
                <a:solidFill>
                  <a:schemeClr val="bg1"/>
                </a:solidFill>
              </a:rPr>
              <a:t>Nhóm 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317E4-8FDD-4977-BCC3-F4399B7137D4}"/>
              </a:ext>
            </a:extLst>
          </p:cNvPr>
          <p:cNvSpPr/>
          <p:nvPr/>
        </p:nvSpPr>
        <p:spPr>
          <a:xfrm>
            <a:off x="6941235" y="8960380"/>
            <a:ext cx="10655300" cy="3005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000" dirty="0">
                <a:solidFill>
                  <a:schemeClr val="bg1"/>
                </a:solidFill>
                <a:latin typeface="Arial(body)"/>
                <a:ea typeface="Calibri" panose="020F0502020204030204" pitchFamily="34" charset="0"/>
                <a:cs typeface="Times New Roman" panose="02020603050405020304" pitchFamily="18" charset="0"/>
              </a:rPr>
              <a:t>Đỗ Trường Anh</a:t>
            </a:r>
            <a:endParaRPr lang="en-GB" sz="4000" dirty="0">
              <a:solidFill>
                <a:schemeClr val="bg1"/>
              </a:solidFill>
              <a:latin typeface="Arial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000" dirty="0">
                <a:solidFill>
                  <a:schemeClr val="bg1"/>
                </a:solidFill>
                <a:latin typeface="Arial(body)"/>
                <a:ea typeface="Calibri" panose="020F0502020204030204" pitchFamily="34" charset="0"/>
                <a:cs typeface="Times New Roman" panose="02020603050405020304" pitchFamily="18" charset="0"/>
              </a:rPr>
              <a:t>Lâm Ngọc Tú</a:t>
            </a:r>
            <a:endParaRPr lang="en-GB" sz="4000" dirty="0">
              <a:solidFill>
                <a:schemeClr val="bg1"/>
              </a:solidFill>
              <a:latin typeface="Arial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000" dirty="0">
                <a:solidFill>
                  <a:schemeClr val="bg1"/>
                </a:solidFill>
                <a:latin typeface="Arial(body)"/>
                <a:ea typeface="Calibri" panose="020F0502020204030204" pitchFamily="34" charset="0"/>
                <a:cs typeface="Times New Roman" panose="02020603050405020304" pitchFamily="18" charset="0"/>
              </a:rPr>
              <a:t>Phạm Trọng Toàn</a:t>
            </a:r>
            <a:endParaRPr lang="en-GB" sz="4000" dirty="0">
              <a:solidFill>
                <a:schemeClr val="bg1"/>
              </a:solidFill>
              <a:latin typeface="Arial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000" dirty="0">
                <a:solidFill>
                  <a:schemeClr val="bg1"/>
                </a:solidFill>
                <a:latin typeface="Arial(body)"/>
                <a:ea typeface="Calibri" panose="020F0502020204030204" pitchFamily="34" charset="0"/>
                <a:cs typeface="Times New Roman" panose="02020603050405020304" pitchFamily="18" charset="0"/>
              </a:rPr>
              <a:t>Nguyễn Trung Hiếu</a:t>
            </a:r>
            <a:endParaRPr lang="en-GB" sz="4000" dirty="0">
              <a:solidFill>
                <a:schemeClr val="bg1"/>
              </a:solidFill>
              <a:effectLst/>
              <a:latin typeface="Arial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5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74632" y="681334"/>
            <a:ext cx="11966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VI. SƠ ĐỒ HỆ THỐNG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BECB9-FC8A-4FBC-95AA-6693871F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8"/>
          <a:stretch/>
        </p:blipFill>
        <p:spPr>
          <a:xfrm>
            <a:off x="2390571" y="2090855"/>
            <a:ext cx="15510246" cy="10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14632" y="681334"/>
            <a:ext cx="16378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VII. THỰC NGHIỆM VÀ ĐÁNH GIÁ 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pic>
        <p:nvPicPr>
          <p:cNvPr id="2" name="6398708395035">
            <a:hlinkClick r:id="" action="ppaction://media"/>
            <a:extLst>
              <a:ext uri="{FF2B5EF4-FFF2-40B4-BE49-F238E27FC236}">
                <a16:creationId xmlns:a16="http://schemas.microsoft.com/office/drawing/2014/main" id="{E368C51B-2C70-47AA-BF6A-4233445CB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1463" y="2451982"/>
            <a:ext cx="14084942" cy="77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3372" y="681334"/>
            <a:ext cx="14013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VIII. ƯU ĐIỂM VÀ HẠN CHẾ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9F8758-E22D-4AC9-BB75-F8E22CC09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82378"/>
              </p:ext>
            </p:extLst>
          </p:nvPr>
        </p:nvGraphicFramePr>
        <p:xfrm>
          <a:off x="1667434" y="2393577"/>
          <a:ext cx="18340196" cy="849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0098">
                  <a:extLst>
                    <a:ext uri="{9D8B030D-6E8A-4147-A177-3AD203B41FA5}">
                      <a16:colId xmlns:a16="http://schemas.microsoft.com/office/drawing/2014/main" val="1169245260"/>
                    </a:ext>
                  </a:extLst>
                </a:gridCol>
                <a:gridCol w="9170098">
                  <a:extLst>
                    <a:ext uri="{9D8B030D-6E8A-4147-A177-3AD203B41FA5}">
                      <a16:colId xmlns:a16="http://schemas.microsoft.com/office/drawing/2014/main" val="1930764426"/>
                    </a:ext>
                  </a:extLst>
                </a:gridCol>
              </a:tblGrid>
              <a:tr h="1004843">
                <a:tc>
                  <a:txBody>
                    <a:bodyPr/>
                    <a:lstStyle/>
                    <a:p>
                      <a:r>
                        <a:rPr lang="vi-VN" sz="4800" dirty="0"/>
                        <a:t>Ưu điểm</a:t>
                      </a:r>
                      <a:endParaRPr lang="en-GB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800" dirty="0"/>
                        <a:t>Nhược điểm</a:t>
                      </a:r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19904"/>
                  </a:ext>
                </a:extLst>
              </a:tr>
              <a:tr h="2565989">
                <a:tc>
                  <a:txBody>
                    <a:bodyPr/>
                    <a:lstStyle/>
                    <a:p>
                      <a:r>
                        <a:rPr lang="vi-VN" sz="4800" dirty="0">
                          <a:latin typeface="Arial(body)"/>
                        </a:rPr>
                        <a:t>Tự động hóa quá trình đếm người</a:t>
                      </a:r>
                      <a:endParaRPr lang="en-GB" sz="48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800" dirty="0"/>
                        <a:t>Độ nhạy có thể thay đổi theo điều kiện môi trường (ánh sáng, góc quay)</a:t>
                      </a:r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28041"/>
                  </a:ext>
                </a:extLst>
              </a:tr>
              <a:tr h="1587827">
                <a:tc>
                  <a:txBody>
                    <a:bodyPr/>
                    <a:lstStyle/>
                    <a:p>
                      <a:r>
                        <a:rPr lang="en-GB" sz="4800" dirty="0" err="1">
                          <a:latin typeface="Arial(body)"/>
                        </a:rPr>
                        <a:t>Độ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chính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xác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cao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trong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điều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kiện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kiểm</a:t>
                      </a:r>
                      <a:r>
                        <a:rPr lang="en-GB" sz="4800" dirty="0">
                          <a:latin typeface="Arial(body)"/>
                        </a:rPr>
                        <a:t> </a:t>
                      </a:r>
                      <a:r>
                        <a:rPr lang="en-GB" sz="4800" dirty="0" err="1">
                          <a:latin typeface="Arial(body)"/>
                        </a:rPr>
                        <a:t>soát</a:t>
                      </a:r>
                      <a:endParaRPr lang="en-GB" sz="48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800" dirty="0"/>
                        <a:t>Yêu cầu cấu hình phần cứng và tối ưu thuật toán</a:t>
                      </a:r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298032"/>
                  </a:ext>
                </a:extLst>
              </a:tr>
              <a:tr h="1004843">
                <a:tc>
                  <a:txBody>
                    <a:bodyPr/>
                    <a:lstStyle/>
                    <a:p>
                      <a:r>
                        <a:rPr lang="vi-VN" sz="4800" dirty="0">
                          <a:latin typeface="Arial(body)"/>
                        </a:rPr>
                        <a:t>Có thông báo sĩ số trong phòng</a:t>
                      </a:r>
                      <a:endParaRPr lang="en-GB" sz="48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800" dirty="0"/>
                        <a:t>Mạng yếu hay bị delay</a:t>
                      </a:r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64711"/>
                  </a:ext>
                </a:extLst>
              </a:tr>
              <a:tr h="2335040">
                <a:tc>
                  <a:txBody>
                    <a:bodyPr/>
                    <a:lstStyle/>
                    <a:p>
                      <a:r>
                        <a:rPr lang="vi-VN" sz="4800" dirty="0">
                          <a:latin typeface="Arial(body)"/>
                        </a:rPr>
                        <a:t>Tự động lưu dữ liệu</a:t>
                      </a:r>
                      <a:endParaRPr lang="en-GB" sz="4800" dirty="0">
                        <a:latin typeface="Arial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4800" dirty="0"/>
                        <a:t>Khi đông người quá trong 1 khung hình thì tỷ lệ sai số sẽ bị lên cao</a:t>
                      </a:r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636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62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6102" y="681334"/>
            <a:ext cx="18410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IX. KẾT LUẬN VÀ HƯỚNG PHÁT TRIỂN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A04CDC-CEE7-432B-BC1A-E5539F959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18" y="2184283"/>
            <a:ext cx="20026125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luận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đếm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YOLOv8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DeepSORT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thấy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dõi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tượng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phòng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học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vi-V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vẫn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bị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hưởng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bởi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yếu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kiện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góc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quay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vi-VN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được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khuất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dẫn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đến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lệch</a:t>
            </a:r>
            <a:r>
              <a:rPr kumimoji="0" lang="vi-VN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và delay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đếm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9B9D5-35FE-4122-A23F-C881B61E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54" y="7426162"/>
            <a:ext cx="5700254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6102" y="681334"/>
            <a:ext cx="18410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IX. KẾT LUẬN VÀ HƯỚNG PHÁT TRIỂN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A04CDC-CEE7-432B-BC1A-E5539F959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18" y="2244715"/>
            <a:ext cx="2002612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triển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Cải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thuật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Nâng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qua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thêm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kỹ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thuật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trường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trường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khó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khăn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huấn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luyện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dạng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tế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nhằm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cải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thiện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nối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đếm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hỗ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quyết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định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hơn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DBFA-02E0-CDE0-EB21-86BA27B77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i Nam [PPT] Template 01.png">
            <a:extLst>
              <a:ext uri="{FF2B5EF4-FFF2-40B4-BE49-F238E27FC236}">
                <a16:creationId xmlns:a16="http://schemas.microsoft.com/office/drawing/2014/main" id="{F94DA21F-FB8E-DD01-5344-D98919207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" y="0"/>
            <a:ext cx="21310809" cy="13322300"/>
          </a:xfrm>
          <a:prstGeom prst="rect">
            <a:avLst/>
          </a:prstGeom>
        </p:spPr>
      </p:pic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840444B2-6A5C-5B69-37F3-ADA14CBA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343"/>
            <a:ext cx="21315363" cy="1010957"/>
          </a:xfrm>
          <a:prstGeom prst="rect">
            <a:avLst/>
          </a:prstGeom>
        </p:spPr>
      </p:pic>
      <p:pic>
        <p:nvPicPr>
          <p:cNvPr id="4" name="Picture 3" descr="Dai Nam [PPT] Template 02.png">
            <a:extLst>
              <a:ext uri="{FF2B5EF4-FFF2-40B4-BE49-F238E27FC236}">
                <a16:creationId xmlns:a16="http://schemas.microsoft.com/office/drawing/2014/main" id="{B5A78EE4-6B52-1EA6-6DE5-F7AD9BE27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1235" cy="13322300"/>
          </a:xfrm>
          <a:prstGeom prst="rect">
            <a:avLst/>
          </a:prstGeom>
        </p:spPr>
      </p:pic>
      <p:pic>
        <p:nvPicPr>
          <p:cNvPr id="6" name="Picture 5" descr="Dai Nam [PPT] Template 03.png">
            <a:extLst>
              <a:ext uri="{FF2B5EF4-FFF2-40B4-BE49-F238E27FC236}">
                <a16:creationId xmlns:a16="http://schemas.microsoft.com/office/drawing/2014/main" id="{A88EBB76-8D20-CEAB-526D-7B2C939B9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6108192" cy="12234672"/>
          </a:xfrm>
          <a:prstGeom prst="rect">
            <a:avLst/>
          </a:prstGeom>
        </p:spPr>
      </p:pic>
      <p:pic>
        <p:nvPicPr>
          <p:cNvPr id="7" name="Picture 6" descr="Dai Nam [PPT] Template 04.png">
            <a:extLst>
              <a:ext uri="{FF2B5EF4-FFF2-40B4-BE49-F238E27FC236}">
                <a16:creationId xmlns:a16="http://schemas.microsoft.com/office/drawing/2014/main" id="{8D756A9E-C3F4-B83C-F956-ED726029E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941" y="1332293"/>
            <a:ext cx="3422715" cy="3106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020B4-8082-E401-2EEB-A2DD1937D505}"/>
              </a:ext>
            </a:extLst>
          </p:cNvPr>
          <p:cNvSpPr txBox="1"/>
          <p:nvPr/>
        </p:nvSpPr>
        <p:spPr>
          <a:xfrm>
            <a:off x="6387394" y="6201839"/>
            <a:ext cx="14465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600" b="1" dirty="0">
                <a:solidFill>
                  <a:schemeClr val="bg1"/>
                </a:solidFill>
              </a:rPr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39865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6845" y="446472"/>
            <a:ext cx="3988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E8BA4-89CD-5919-9470-4C26F0515C1F}"/>
              </a:ext>
            </a:extLst>
          </p:cNvPr>
          <p:cNvSpPr txBox="1"/>
          <p:nvPr/>
        </p:nvSpPr>
        <p:spPr>
          <a:xfrm>
            <a:off x="2589914" y="1431196"/>
            <a:ext cx="16135534" cy="1080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vi-VN" sz="4700" b="1" dirty="0"/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Mục tiêu và đề xuất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Các phương pháp phổ biến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Thuật toán&amp;</a:t>
            </a:r>
            <a:r>
              <a:rPr lang="en-US" sz="4700" b="1" dirty="0"/>
              <a:t> </a:t>
            </a:r>
            <a:r>
              <a:rPr lang="vi-VN" sz="4700" b="1" dirty="0"/>
              <a:t>Thư viện sử dụng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Các thiết bị sử dụng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Cách thức triển khai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Sơ đồ hệ thống 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Thực nghiệm và đánh giá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Ưu điểm và hạn chế</a:t>
            </a:r>
          </a:p>
          <a:p>
            <a:pPr marL="1028700" indent="-1028700" algn="just">
              <a:lnSpc>
                <a:spcPct val="150000"/>
              </a:lnSpc>
              <a:buFont typeface="+mj-lt"/>
              <a:buAutoNum type="romanUcPeriod"/>
            </a:pPr>
            <a:r>
              <a:rPr lang="vi-VN" sz="4700" b="1" dirty="0"/>
              <a:t>Kết luận và hướng phát triển</a:t>
            </a:r>
          </a:p>
        </p:txBody>
      </p:sp>
      <p:pic>
        <p:nvPicPr>
          <p:cNvPr id="11" name="Picture 10" descr="Dai Nam [PPT] Template 15.png">
            <a:extLst>
              <a:ext uri="{FF2B5EF4-FFF2-40B4-BE49-F238E27FC236}">
                <a16:creationId xmlns:a16="http://schemas.microsoft.com/office/drawing/2014/main" id="{5047D5F6-5164-4DF5-AF74-1A6AFC83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45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31247" y="504425"/>
            <a:ext cx="1355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I. MỤC TIÊU VÀ ĐỀ XUẤT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FE8F1-355D-F85A-9DAF-59E60DABAB28}"/>
              </a:ext>
            </a:extLst>
          </p:cNvPr>
          <p:cNvSpPr txBox="1"/>
          <p:nvPr/>
        </p:nvSpPr>
        <p:spPr>
          <a:xfrm>
            <a:off x="1061285" y="2437089"/>
            <a:ext cx="9596396" cy="10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1. Mục tiêu: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A725-15C5-4B53-AD7E-C71541767CC6}"/>
              </a:ext>
            </a:extLst>
          </p:cNvPr>
          <p:cNvSpPr txBox="1"/>
          <p:nvPr/>
        </p:nvSpPr>
        <p:spPr>
          <a:xfrm>
            <a:off x="10810081" y="2589489"/>
            <a:ext cx="9596396" cy="10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2. Đề xuất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8FA32-F55A-4754-9449-D104367E1CD0}"/>
              </a:ext>
            </a:extLst>
          </p:cNvPr>
          <p:cNvSpPr txBox="1"/>
          <p:nvPr/>
        </p:nvSpPr>
        <p:spPr>
          <a:xfrm>
            <a:off x="549298" y="3973723"/>
            <a:ext cx="9596396" cy="3279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Xây dựng hệ thống đếm số người trong phòng học tự động bằng camera.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2F7983-B089-48BA-8D53-52EFD8D1AA94}"/>
              </a:ext>
            </a:extLst>
          </p:cNvPr>
          <p:cNvSpPr/>
          <p:nvPr/>
        </p:nvSpPr>
        <p:spPr>
          <a:xfrm>
            <a:off x="10656888" y="4051997"/>
            <a:ext cx="101091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vi-VN" sz="4800" dirty="0"/>
              <a:t>Sử dụng mô hình AI (YOLO, LSTM...) để nhận diện người kết hợp với thuật toán theo dõi (DeepSORT)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4800" dirty="0"/>
              <a:t>Hiển thị số lượng người theo thời gian thực trên giao diện.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08C0-FD1D-433B-AFBE-D271F1B6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54" y="7586819"/>
            <a:ext cx="6558084" cy="4578514"/>
          </a:xfrm>
          <a:prstGeom prst="rect">
            <a:avLst/>
          </a:prstGeom>
        </p:spPr>
      </p:pic>
      <p:pic>
        <p:nvPicPr>
          <p:cNvPr id="15" name="Picture 14" descr="Dai Nam [PPT] Template 15.png">
            <a:extLst>
              <a:ext uri="{FF2B5EF4-FFF2-40B4-BE49-F238E27FC236}">
                <a16:creationId xmlns:a16="http://schemas.microsoft.com/office/drawing/2014/main" id="{0DB34758-18DB-4A91-A200-3F403F30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49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73768" y="501412"/>
            <a:ext cx="16672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II. CÁC PHƯƠNG PHÁP PHỔ BIẾN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9B31EF-7656-4D74-9F95-D3FE8450D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85" y="2975540"/>
            <a:ext cx="10637656" cy="969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Nhận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diện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đối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tượng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(Object Detection):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-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Mô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YOLOv8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phát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hiện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trong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khung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với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độ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tin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cậy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cao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(conf &gt; 0.5)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Phương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pháp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đếm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người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-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Phân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vùng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Density-based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-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Theo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dõi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chuyển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động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sử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dụng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thuật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toán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DeepSORT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, Centroid Tracking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Ứng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dụng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mạng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nơ-ron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(LSTM):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-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Dự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đoán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xu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hướng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và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số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lượng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theo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thời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 </a:t>
            </a: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  <a:cs typeface="Arial" panose="020B0604020202020204" pitchFamily="34" charset="0"/>
              </a:rPr>
              <a:t>gian.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7665CD-4E8C-4575-BC8C-FEFBE743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067" y="3343252"/>
            <a:ext cx="9359799" cy="7340790"/>
          </a:xfrm>
          <a:prstGeom prst="rect">
            <a:avLst/>
          </a:prstGeom>
        </p:spPr>
      </p:pic>
      <p:pic>
        <p:nvPicPr>
          <p:cNvPr id="13" name="Picture 12" descr="Dai Nam [PPT] Template 15.png">
            <a:extLst>
              <a:ext uri="{FF2B5EF4-FFF2-40B4-BE49-F238E27FC236}">
                <a16:creationId xmlns:a16="http://schemas.microsoft.com/office/drawing/2014/main" id="{EBF79A4E-6A9E-4E6D-83C6-7D7F8034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49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117" y="569558"/>
            <a:ext cx="18650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III. THUẬT TOÁN &amp; THƯ VIỆN SỬ DỤNG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FE8F1-355D-F85A-9DAF-59E60DABAB28}"/>
              </a:ext>
            </a:extLst>
          </p:cNvPr>
          <p:cNvSpPr txBox="1"/>
          <p:nvPr/>
        </p:nvSpPr>
        <p:spPr>
          <a:xfrm>
            <a:off x="1061284" y="2437089"/>
            <a:ext cx="13083341" cy="10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2. Phân tích thuật toán và thư viện sử dụng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A52642-E107-416F-A406-AABA62F44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84" y="3966659"/>
            <a:ext cx="1567288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video: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 (cv2):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ảnh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video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input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Khám phá các kỹ thuật xử lý hình ảnh với OpenCV">
            <a:extLst>
              <a:ext uri="{FF2B5EF4-FFF2-40B4-BE49-F238E27FC236}">
                <a16:creationId xmlns:a16="http://schemas.microsoft.com/office/drawing/2014/main" id="{4595D8F4-F2FA-46DD-802E-8D62CC99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02" y="7479784"/>
            <a:ext cx="7825722" cy="372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ài 4: Giới thiệu về NumPy | ZootoPi">
            <a:extLst>
              <a:ext uri="{FF2B5EF4-FFF2-40B4-BE49-F238E27FC236}">
                <a16:creationId xmlns:a16="http://schemas.microsoft.com/office/drawing/2014/main" id="{96F02F78-79EC-42A4-B50B-C6746C4D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681" y="7582469"/>
            <a:ext cx="8309827" cy="37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i Nam [PPT] Template 15.png">
            <a:extLst>
              <a:ext uri="{FF2B5EF4-FFF2-40B4-BE49-F238E27FC236}">
                <a16:creationId xmlns:a16="http://schemas.microsoft.com/office/drawing/2014/main" id="{4CF07B0F-BD64-493B-A504-3A5C2E2FD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49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17805" y="487535"/>
            <a:ext cx="18897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III. THUẬT TOÁN &amp; THƯ VIỆN SỬ DỤNG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FE8F1-355D-F85A-9DAF-59E60DABAB28}"/>
              </a:ext>
            </a:extLst>
          </p:cNvPr>
          <p:cNvSpPr txBox="1"/>
          <p:nvPr/>
        </p:nvSpPr>
        <p:spPr>
          <a:xfrm>
            <a:off x="1061284" y="2437089"/>
            <a:ext cx="13083341" cy="10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2. Phân tích thuật toán và thư viện sử dụng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A52642-E107-416F-A406-AABA62F44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84" y="3762977"/>
            <a:ext cx="1825531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&amp; Machine Learning: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YOLOv8 (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ultralytics.YOLO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DeepSORT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Theo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dõi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chuyển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video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vi-VN" altLang="en-US" sz="4800" b="1" dirty="0">
                <a:latin typeface="Arial" panose="020B0604020202020204" pitchFamily="34" charset="0"/>
              </a:rPr>
              <a:t>Deep Learning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(LSTM):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đoán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lượng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qua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3A645CE8-40FA-406F-A204-CBEFC142F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7058"/>
          <a:stretch/>
        </p:blipFill>
        <p:spPr bwMode="auto">
          <a:xfrm>
            <a:off x="1061284" y="8396961"/>
            <a:ext cx="6454940" cy="30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sort (@Deepsortind) / X">
            <a:extLst>
              <a:ext uri="{FF2B5EF4-FFF2-40B4-BE49-F238E27FC236}">
                <a16:creationId xmlns:a16="http://schemas.microsoft.com/office/drawing/2014/main" id="{22A7F2F5-594E-4649-8528-6CB1907C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510" y="7651269"/>
            <a:ext cx="4576388" cy="4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i Nam [PPT] Template 15.png">
            <a:extLst>
              <a:ext uri="{FF2B5EF4-FFF2-40B4-BE49-F238E27FC236}">
                <a16:creationId xmlns:a16="http://schemas.microsoft.com/office/drawing/2014/main" id="{81ED0DE8-D07B-4DE4-8DAF-6FFA98423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49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5039" y="346147"/>
            <a:ext cx="18431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III. THUẬT TOÁN &amp; THƯ VIỆN SỬ DỤNG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FE8F1-355D-F85A-9DAF-59E60DABAB28}"/>
              </a:ext>
            </a:extLst>
          </p:cNvPr>
          <p:cNvSpPr txBox="1"/>
          <p:nvPr/>
        </p:nvSpPr>
        <p:spPr>
          <a:xfrm>
            <a:off x="1061284" y="2437089"/>
            <a:ext cx="13083341" cy="106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800" dirty="0"/>
              <a:t>2. Phân tích thuật toán và thư viện sử dụng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A52642-E107-416F-A406-AABA62F44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84" y="3655401"/>
            <a:ext cx="1570147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viện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lưu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trữ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cấu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dưới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dạng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CSV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Connector: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nối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lưu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MySQL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sz="4800" b="1" dirty="0">
                <a:latin typeface="Arial" panose="020B0604020202020204" pitchFamily="34" charset="0"/>
              </a:rPr>
              <a:t>-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YAML: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config.yaml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Xử lý dữ liệu với Pandas trong Python - Blog | TheGioiMayChu">
            <a:extLst>
              <a:ext uri="{FF2B5EF4-FFF2-40B4-BE49-F238E27FC236}">
                <a16:creationId xmlns:a16="http://schemas.microsoft.com/office/drawing/2014/main" id="{752E9EF2-B2E4-40A4-AA69-2DF15DE4C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84" y="7813404"/>
            <a:ext cx="6074153" cy="37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ới thiệu hệ quản trị cơ sở dữ liệu MySQL">
            <a:extLst>
              <a:ext uri="{FF2B5EF4-FFF2-40B4-BE49-F238E27FC236}">
                <a16:creationId xmlns:a16="http://schemas.microsoft.com/office/drawing/2014/main" id="{D6DA582C-0826-4798-BEAB-EAF6AA39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40" y="7973745"/>
            <a:ext cx="5659513" cy="36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YAML là gì? Đặc điểm và các kiểu dữ liệu YAML | BKHOST">
            <a:extLst>
              <a:ext uri="{FF2B5EF4-FFF2-40B4-BE49-F238E27FC236}">
                <a16:creationId xmlns:a16="http://schemas.microsoft.com/office/drawing/2014/main" id="{1857D321-1774-4091-B0FF-EF99F698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791" y="7008709"/>
            <a:ext cx="4354213" cy="478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i Nam [PPT] Template 15.png">
            <a:extLst>
              <a:ext uri="{FF2B5EF4-FFF2-40B4-BE49-F238E27FC236}">
                <a16:creationId xmlns:a16="http://schemas.microsoft.com/office/drawing/2014/main" id="{B76A1606-5CC5-4740-AB6F-6BF2A443D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49" y="1585221"/>
            <a:ext cx="11253216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7659" y="681334"/>
            <a:ext cx="13984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IV. CÁC THIẾT BỊ SỬ DỤNG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E04437-9897-41C8-8873-A39A1B02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05" y="6972964"/>
            <a:ext cx="8558538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Phần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mềm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điều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hành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môi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trường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Python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Các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thư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xử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lý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ảnh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(OpenCV, </a:t>
            </a:r>
            <a:r>
              <a:rPr kumimoji="0" lang="vi-VN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YOLOv8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DeepSORT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(body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3205F-925D-4507-A372-11CCF088B750}"/>
              </a:ext>
            </a:extLst>
          </p:cNvPr>
          <p:cNvSpPr/>
          <p:nvPr/>
        </p:nvSpPr>
        <p:spPr>
          <a:xfrm>
            <a:off x="504404" y="2884354"/>
            <a:ext cx="106553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800" b="1" dirty="0" err="1">
                <a:latin typeface="Arial(body)"/>
              </a:rPr>
              <a:t>Phần</a:t>
            </a:r>
            <a:r>
              <a:rPr lang="en-US" altLang="en-US" sz="4800" b="1" dirty="0">
                <a:latin typeface="Arial(body)"/>
              </a:rPr>
              <a:t> </a:t>
            </a:r>
            <a:r>
              <a:rPr lang="en-US" altLang="en-US" sz="4800" b="1" dirty="0" err="1">
                <a:latin typeface="Arial(body)"/>
              </a:rPr>
              <a:t>cứng</a:t>
            </a:r>
            <a:r>
              <a:rPr lang="en-US" altLang="en-US" sz="4800" b="1" dirty="0">
                <a:latin typeface="Arial(body)"/>
              </a:rPr>
              <a:t>:</a:t>
            </a:r>
            <a:r>
              <a:rPr lang="en-US" altLang="en-US" sz="4800" dirty="0">
                <a:latin typeface="Arial(body)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800" dirty="0">
                <a:latin typeface="Arial(body)"/>
              </a:rPr>
              <a:t>Camera </a:t>
            </a:r>
            <a:r>
              <a:rPr lang="vi-VN" altLang="en-US" sz="4800" dirty="0">
                <a:latin typeface="Arial(body)"/>
              </a:rPr>
              <a:t>Imou Ranger 2</a:t>
            </a:r>
            <a:endParaRPr lang="en-US" altLang="en-US" sz="4800" dirty="0">
              <a:latin typeface="Arial(body)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en-US" sz="4800" dirty="0">
                <a:latin typeface="Arial(body)"/>
              </a:rPr>
              <a:t>Laptop</a:t>
            </a:r>
            <a:endParaRPr lang="en-US" altLang="en-US" sz="4800" dirty="0">
              <a:latin typeface="Arial(body)"/>
            </a:endParaRPr>
          </a:p>
        </p:txBody>
      </p:sp>
      <p:pic>
        <p:nvPicPr>
          <p:cNvPr id="2051" name="Picture 3" descr="Đánh giá Camera IMOU Ranger 2: Bảng giá, tính năng, ưu-nhược">
            <a:extLst>
              <a:ext uri="{FF2B5EF4-FFF2-40B4-BE49-F238E27FC236}">
                <a16:creationId xmlns:a16="http://schemas.microsoft.com/office/drawing/2014/main" id="{D7868395-32E5-4682-A8B6-0D864575E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942" y="2157912"/>
            <a:ext cx="4785749" cy="47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Laptop HP Victus 15 2023 - Core i5 13420H RTX 3050 FHD 144Hz">
            <a:extLst>
              <a:ext uri="{FF2B5EF4-FFF2-40B4-BE49-F238E27FC236}">
                <a16:creationId xmlns:a16="http://schemas.microsoft.com/office/drawing/2014/main" id="{51CDE461-0AF8-43C9-AB2B-51EA5B3F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770" y="2297885"/>
            <a:ext cx="6163463" cy="47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OpenCV là gì? Cách sử dụng OpenCV như thế nào">
            <a:extLst>
              <a:ext uri="{FF2B5EF4-FFF2-40B4-BE49-F238E27FC236}">
                <a16:creationId xmlns:a16="http://schemas.microsoft.com/office/drawing/2014/main" id="{CD4027D1-2CF0-4FD3-BB02-EF2845885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0"/>
          <a:stretch/>
        </p:blipFill>
        <p:spPr bwMode="auto">
          <a:xfrm>
            <a:off x="7990178" y="7906591"/>
            <a:ext cx="6339052" cy="31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619FC76A-1B68-4D1C-B15E-11A47228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432" y="8439559"/>
            <a:ext cx="6684139" cy="29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i Nam [PPT] Template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0297"/>
            <a:ext cx="21315364" cy="10109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4727" y="12547555"/>
            <a:ext cx="724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rial"/>
                <a:cs typeface="Arial"/>
              </a:rPr>
              <a:t>TÊN NGƯỜI TRÌNH BÀY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0567" y="125475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03334" y="681334"/>
            <a:ext cx="14613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>
                <a:solidFill>
                  <a:srgbClr val="FF6600"/>
                </a:solidFill>
                <a:latin typeface="Arial"/>
                <a:cs typeface="Arial"/>
              </a:rPr>
              <a:t>CHƯƠNG V. CÁCH THỨC TRIỂN KHAI</a:t>
            </a:r>
            <a:endParaRPr lang="en-US" sz="6000" b="1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3" name="Picture 2" descr="Dai Nam [PPT] Template 05.png">
            <a:extLst>
              <a:ext uri="{FF2B5EF4-FFF2-40B4-BE49-F238E27FC236}">
                <a16:creationId xmlns:a16="http://schemas.microsoft.com/office/drawing/2014/main" id="{0D520A74-DFD6-F776-D72D-211B32720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66589"/>
            <a:ext cx="21315363" cy="101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EDFB8-4188-7060-302A-255E12935175}"/>
              </a:ext>
            </a:extLst>
          </p:cNvPr>
          <p:cNvSpPr txBox="1"/>
          <p:nvPr/>
        </p:nvSpPr>
        <p:spPr>
          <a:xfrm>
            <a:off x="16462967" y="12699955"/>
            <a:ext cx="354466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Slide: </a:t>
            </a:r>
            <a:r>
              <a:rPr lang="en-US" sz="2250" dirty="0" err="1">
                <a:solidFill>
                  <a:schemeClr val="bg1"/>
                </a:solidFill>
                <a:latin typeface="Arial"/>
                <a:cs typeface="Arial"/>
              </a:rPr>
              <a:t>số</a:t>
            </a:r>
            <a:r>
              <a:rPr lang="en-US" sz="2250" dirty="0">
                <a:solidFill>
                  <a:schemeClr val="bg1"/>
                </a:solidFill>
                <a:latin typeface="Arial"/>
                <a:cs typeface="Arial"/>
              </a:rPr>
              <a:t>….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C6D3AB-86A1-4FBA-B305-169728567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69" y="2747334"/>
            <a:ext cx="2031402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Cài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đặt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Camera: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Lắp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đặt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cấu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camera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giám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sát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Thu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thập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dữ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liệu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Ghi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hình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chuyển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video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về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thống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xử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lý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Xử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lý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hình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ảnh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Áp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dụng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YOLOv8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để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phát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đối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tượng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sử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dụng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DeepSORT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để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theo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dõi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chuyển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động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Đếm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người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Tính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số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lượng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tại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dựa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trên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được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Lưu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trữ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và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hiển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thị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: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Cập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nhật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số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vào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cơ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sở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dữ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liệu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,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hiển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thị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trên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giao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diện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người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dùng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(body)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39947-27F5-42C8-B29B-863891C1E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22914" r="20416" b="56953"/>
          <a:stretch/>
        </p:blipFill>
        <p:spPr>
          <a:xfrm>
            <a:off x="500669" y="8483906"/>
            <a:ext cx="3884819" cy="30267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430D10-77D5-4EDF-B22A-1171002F069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385488" y="9997293"/>
            <a:ext cx="2139722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E074D-13F2-4421-9412-CA03B0FF5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67" b="34183"/>
          <a:stretch/>
        </p:blipFill>
        <p:spPr>
          <a:xfrm>
            <a:off x="6525210" y="8483906"/>
            <a:ext cx="5232287" cy="30267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858D8B-6A06-4FF2-9009-1FD6E4C33A9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11757497" y="9997292"/>
            <a:ext cx="2491637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9403D03-4732-4404-9F0D-C3665DD39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82" r="29224" b="29486"/>
          <a:stretch/>
        </p:blipFill>
        <p:spPr>
          <a:xfrm>
            <a:off x="14249134" y="7883284"/>
            <a:ext cx="5758496" cy="42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8871</TotalTime>
  <Words>1033</Words>
  <Application>Microsoft Office PowerPoint</Application>
  <PresentationFormat>Custom</PresentationFormat>
  <Paragraphs>123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Arial(body)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Lâm Tú</cp:lastModifiedBy>
  <cp:revision>117</cp:revision>
  <dcterms:created xsi:type="dcterms:W3CDTF">2022-08-02T03:49:07Z</dcterms:created>
  <dcterms:modified xsi:type="dcterms:W3CDTF">2025-03-20T03:00:55Z</dcterms:modified>
</cp:coreProperties>
</file>